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9"/>
  </p:notesMasterIdLst>
  <p:sldIdLst>
    <p:sldId id="256" r:id="rId2"/>
    <p:sldId id="274" r:id="rId3"/>
    <p:sldId id="273" r:id="rId4"/>
    <p:sldId id="276" r:id="rId5"/>
    <p:sldId id="281" r:id="rId6"/>
    <p:sldId id="259" r:id="rId7"/>
    <p:sldId id="275" r:id="rId8"/>
    <p:sldId id="257" r:id="rId9"/>
    <p:sldId id="283" r:id="rId10"/>
    <p:sldId id="272" r:id="rId11"/>
    <p:sldId id="282" r:id="rId12"/>
    <p:sldId id="279" r:id="rId13"/>
    <p:sldId id="280" r:id="rId14"/>
    <p:sldId id="277" r:id="rId15"/>
    <p:sldId id="284" r:id="rId16"/>
    <p:sldId id="27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AA1F-18AF-445A-9F48-A654CFFF1582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E6917-6093-47CB-8D1D-A8167AC91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6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38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2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4/Unitary_states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gerrymandering-how-drawing-jagged-lines-can-impact-an-election-christina-gre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January 16, 2018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032664"/>
            <a:ext cx="6801612" cy="2274679"/>
          </a:xfrm>
        </p:spPr>
        <p:txBody>
          <a:bodyPr>
            <a:noAutofit/>
          </a:bodyPr>
          <a:lstStyle/>
          <a:p>
            <a:r>
              <a:rPr lang="en-US" sz="3200" dirty="0" smtClean="0"/>
              <a:t>Turn in </a:t>
            </a:r>
            <a:r>
              <a:rPr lang="en-US" sz="3200" dirty="0" err="1" smtClean="0"/>
              <a:t>Vox</a:t>
            </a:r>
            <a:r>
              <a:rPr lang="en-US" sz="3200" dirty="0" smtClean="0"/>
              <a:t> Border Video Charts</a:t>
            </a:r>
          </a:p>
          <a:p>
            <a:r>
              <a:rPr lang="en-US" sz="3200" dirty="0" smtClean="0"/>
              <a:t>Canadian Provinces Map Quiz </a:t>
            </a:r>
          </a:p>
          <a:p>
            <a:r>
              <a:rPr lang="en-US" sz="3200" dirty="0" smtClean="0"/>
              <a:t>Forms of Govt. Notes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HW: Read pgs. </a:t>
            </a:r>
            <a:r>
              <a:rPr lang="en-US" sz="3200" dirty="0" smtClean="0">
                <a:solidFill>
                  <a:srgbClr val="FFFF00"/>
                </a:solidFill>
              </a:rPr>
              <a:t>274-277 and Gerrymandering Article 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en-US" altLang="en-US" sz="1500" b="1" dirty="0">
              <a:solidFill>
                <a:srgbClr val="003399"/>
              </a:solidFill>
              <a:latin typeface="Arial Unicode MS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buSzPct val="65000"/>
            </a:pPr>
            <a:r>
              <a:rPr lang="en-US" altLang="en-US" sz="2100">
                <a:solidFill>
                  <a:srgbClr val="4C6D80"/>
                </a:solidFill>
                <a:latin typeface="Garamond" panose="02020404030301010803" pitchFamily="18" charset="0"/>
                <a:hlinkClick r:id="rId3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439863" y="881063"/>
            <a:ext cx="9144001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0" hangingPunct="0"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4" y="2384472"/>
            <a:ext cx="8305097" cy="426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Unitary: blue  </a:t>
            </a:r>
            <a:br>
              <a:rPr lang="en-US" dirty="0" smtClean="0"/>
            </a:br>
            <a:r>
              <a:rPr lang="en-US" dirty="0" smtClean="0"/>
              <a:t>Federal: gray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02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09537"/>
            <a:ext cx="8705849" cy="65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2638044"/>
            <a:ext cx="4488873" cy="361312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Movement of power from central to regional </a:t>
            </a:r>
            <a:r>
              <a:rPr lang="en-US" sz="2800" dirty="0" err="1" smtClean="0"/>
              <a:t>govts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Caused by:</a:t>
            </a:r>
          </a:p>
          <a:p>
            <a:pPr lvl="1"/>
            <a:r>
              <a:rPr lang="en-US" sz="2400" dirty="0" smtClean="0"/>
              <a:t>Ethno-cultural movements</a:t>
            </a:r>
          </a:p>
          <a:p>
            <a:pPr lvl="2"/>
            <a:r>
              <a:rPr lang="en-US" sz="2400" dirty="0" smtClean="0"/>
              <a:t>Ex: Czechoslovakia </a:t>
            </a:r>
          </a:p>
          <a:p>
            <a:pPr lvl="1"/>
            <a:r>
              <a:rPr lang="en-US" sz="2400" dirty="0" smtClean="0"/>
              <a:t>Economic factors </a:t>
            </a:r>
          </a:p>
          <a:p>
            <a:pPr lvl="2"/>
            <a:r>
              <a:rPr lang="en-US" sz="2400" dirty="0" smtClean="0"/>
              <a:t>Ex: Catalonia </a:t>
            </a:r>
          </a:p>
          <a:p>
            <a:pPr lvl="1"/>
            <a:r>
              <a:rPr lang="en-US" sz="2400" dirty="0" smtClean="0"/>
              <a:t> Spatial forces</a:t>
            </a:r>
          </a:p>
          <a:p>
            <a:pPr lvl="2"/>
            <a:r>
              <a:rPr lang="en-US" sz="2400" dirty="0" smtClean="0"/>
              <a:t>Ex: Hawaii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646" y="2638044"/>
            <a:ext cx="4129056" cy="41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28519"/>
            <a:ext cx="9817989" cy="365798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800" dirty="0"/>
              <a:t>In the United States:</a:t>
            </a:r>
          </a:p>
          <a:p>
            <a:pPr lvl="1"/>
            <a:r>
              <a:rPr lang="en-US" sz="2400" dirty="0" smtClean="0"/>
              <a:t>territorial </a:t>
            </a:r>
            <a:r>
              <a:rPr lang="en-US" sz="2400" dirty="0"/>
              <a:t>representation:  a system wherein each representative is elected from a territorially defined </a:t>
            </a:r>
            <a:r>
              <a:rPr lang="en-US" sz="2400" dirty="0" smtClean="0"/>
              <a:t>district</a:t>
            </a:r>
          </a:p>
          <a:p>
            <a:pPr lvl="1"/>
            <a:r>
              <a:rPr lang="en-US" sz="2400" dirty="0" smtClean="0"/>
              <a:t>reapportionment</a:t>
            </a:r>
            <a:r>
              <a:rPr lang="en-US" sz="2400" dirty="0"/>
              <a:t>: the process by which districts are moved according to population shifts, so that each district encompasses approximately the same number of people</a:t>
            </a:r>
          </a:p>
          <a:p>
            <a:pPr lvl="1"/>
            <a:r>
              <a:rPr lang="en-US" sz="2400" dirty="0" smtClean="0"/>
              <a:t>redistricting</a:t>
            </a:r>
            <a:r>
              <a:rPr lang="en-US" sz="2400" dirty="0"/>
              <a:t>: the redrawing of congressional districts following </a:t>
            </a:r>
            <a:r>
              <a:rPr lang="en-US" sz="2400" dirty="0" smtClean="0"/>
              <a:t>reapportionment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8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2638044"/>
            <a:ext cx="9804110" cy="3684379"/>
          </a:xfrm>
        </p:spPr>
        <p:txBody>
          <a:bodyPr/>
          <a:lstStyle/>
          <a:p>
            <a:r>
              <a:rPr lang="en-US" dirty="0" smtClean="0"/>
              <a:t>Drawing districts to favor one political party </a:t>
            </a:r>
          </a:p>
          <a:p>
            <a:r>
              <a:rPr lang="en-US" dirty="0" smtClean="0"/>
              <a:t>Types of Gerrymandering</a:t>
            </a:r>
          </a:p>
          <a:p>
            <a:pPr lvl="1"/>
            <a:r>
              <a:rPr lang="en-US" dirty="0" smtClean="0"/>
              <a:t>Stacked Vote</a:t>
            </a:r>
          </a:p>
          <a:p>
            <a:pPr lvl="1"/>
            <a:r>
              <a:rPr lang="en-US" dirty="0" smtClean="0"/>
              <a:t>Wasted Vote</a:t>
            </a:r>
          </a:p>
          <a:p>
            <a:pPr lvl="1"/>
            <a:r>
              <a:rPr lang="en-US" dirty="0" smtClean="0"/>
              <a:t>Excess Vote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25" y="3917234"/>
            <a:ext cx="4564923" cy="2573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37" y="2292066"/>
            <a:ext cx="5204352" cy="43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4243" y="1743074"/>
            <a:ext cx="11379638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3" y="349134"/>
            <a:ext cx="3905939" cy="3175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522" y="3524596"/>
            <a:ext cx="3909900" cy="3183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142" y="182880"/>
            <a:ext cx="3920301" cy="32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4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990600" y="684214"/>
            <a:ext cx="10210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>
                <a:solidFill>
                  <a:srgbClr val="4C6D80"/>
                </a:solidFill>
                <a:latin typeface="Garamond" panose="02020404030301010803" pitchFamily="18" charset="0"/>
                <a:hlinkClick r:id="rId3"/>
              </a:rPr>
              <a:t>http://ed.ted.com/lessons/gerrymandering-how-drawing-jagged-lines-can-impact-an-election-christina-greer</a:t>
            </a:r>
            <a:r>
              <a:rPr lang="en-US" altLang="en-US" sz="4200" dirty="0">
                <a:solidFill>
                  <a:srgbClr val="003399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053" y="1635414"/>
            <a:ext cx="4987894" cy="52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74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887426"/>
            <a:ext cx="9489809" cy="310198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Democracy: citizens elect leaders</a:t>
            </a:r>
          </a:p>
          <a:p>
            <a:r>
              <a:rPr lang="en-US" sz="3600" dirty="0" smtClean="0"/>
              <a:t>Autocracy: run by one ruler and their interests </a:t>
            </a:r>
          </a:p>
          <a:p>
            <a:r>
              <a:rPr lang="en-US" sz="3600" dirty="0" err="1" smtClean="0"/>
              <a:t>Anocracy</a:t>
            </a:r>
            <a:r>
              <a:rPr lang="en-US" sz="3600" dirty="0" smtClean="0"/>
              <a:t>: blend of the two</a:t>
            </a:r>
          </a:p>
          <a:p>
            <a:r>
              <a:rPr lang="en-US" sz="3600" dirty="0" smtClean="0"/>
              <a:t>Failed State: very weak govt. and economy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71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17306"/>
            <a:ext cx="11885791" cy="64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9189"/>
            <a:ext cx="10342393" cy="65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vs. unitary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638044"/>
            <a:ext cx="5202283" cy="3893385"/>
          </a:xfrm>
        </p:spPr>
        <p:txBody>
          <a:bodyPr/>
          <a:lstStyle/>
          <a:p>
            <a:r>
              <a:rPr lang="en-US" sz="3200" dirty="0"/>
              <a:t>Federal – a government where the state is organized into territories, which have control over government policies and funds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Best in diverse states</a:t>
            </a:r>
          </a:p>
          <a:p>
            <a:r>
              <a:rPr lang="en-US" sz="3200" dirty="0" smtClean="0"/>
              <a:t>Works well in large states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316" y="2323719"/>
            <a:ext cx="4200434" cy="44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78" y="2398402"/>
            <a:ext cx="4397829" cy="433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state: Nigeria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70" y="3013800"/>
            <a:ext cx="7729728" cy="31019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Very diverse </a:t>
            </a:r>
          </a:p>
          <a:p>
            <a:r>
              <a:rPr lang="en-US" sz="3200" dirty="0" smtClean="0"/>
              <a:t>Northern provinces have </a:t>
            </a:r>
            <a:r>
              <a:rPr lang="en-US" sz="3200" dirty="0" err="1" smtClean="0"/>
              <a:t>Shari’a</a:t>
            </a:r>
            <a:r>
              <a:rPr lang="en-US" sz="3200" dirty="0" smtClean="0"/>
              <a:t> Law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3262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state: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80" y="2362200"/>
            <a:ext cx="7658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vs. unitary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8" y="2638044"/>
            <a:ext cx="6334817" cy="3728013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/>
              <a:t>Unitary – </a:t>
            </a:r>
            <a:r>
              <a:rPr lang="en-US" sz="3200" dirty="0"/>
              <a:t>highly centralized government where the capital city serves as a focus of power. </a:t>
            </a:r>
            <a:endParaRPr lang="en-US" sz="3200" dirty="0" smtClean="0"/>
          </a:p>
          <a:p>
            <a:r>
              <a:rPr lang="en-US" sz="3200" dirty="0" smtClean="0"/>
              <a:t>Best in nation-states</a:t>
            </a:r>
          </a:p>
          <a:p>
            <a:r>
              <a:rPr lang="en-US" sz="3200" dirty="0" smtClean="0"/>
              <a:t>Requires good communication and control</a:t>
            </a:r>
          </a:p>
          <a:p>
            <a:r>
              <a:rPr lang="en-US" sz="3200" dirty="0" smtClean="0"/>
              <a:t>Often centrally located capital </a:t>
            </a:r>
          </a:p>
          <a:p>
            <a:r>
              <a:rPr lang="en-US" sz="3200" dirty="0" smtClean="0"/>
              <a:t>Ex: many European countries 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2838189"/>
            <a:ext cx="3538537" cy="37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83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China: unitary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7374" y="3017520"/>
            <a:ext cx="3996309" cy="360219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Belgium: federal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vs. unitary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3091" y="3295650"/>
            <a:ext cx="3858461" cy="28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485</TotalTime>
  <Words>265</Words>
  <Application>Microsoft Office PowerPoint</Application>
  <PresentationFormat>Widescreen</PresentationFormat>
  <Paragraphs>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Calibri</vt:lpstr>
      <vt:lpstr>Garamond</vt:lpstr>
      <vt:lpstr>Gill Sans MT</vt:lpstr>
      <vt:lpstr>Times New Roman</vt:lpstr>
      <vt:lpstr>Parcel</vt:lpstr>
      <vt:lpstr>January 16, 2018</vt:lpstr>
      <vt:lpstr>Types of Governments </vt:lpstr>
      <vt:lpstr>PowerPoint Presentation</vt:lpstr>
      <vt:lpstr>PowerPoint Presentation</vt:lpstr>
      <vt:lpstr>Federal vs. unitary </vt:lpstr>
      <vt:lpstr>Federal state: Nigeria </vt:lpstr>
      <vt:lpstr>Federal state: usa </vt:lpstr>
      <vt:lpstr>Federal vs. unitary </vt:lpstr>
      <vt:lpstr>Federal vs. unitary </vt:lpstr>
      <vt:lpstr>Unitary: blue   Federal: gray </vt:lpstr>
      <vt:lpstr>PowerPoint Presentation</vt:lpstr>
      <vt:lpstr>Devolution </vt:lpstr>
      <vt:lpstr>Electoral geography </vt:lpstr>
      <vt:lpstr>Gerrymandering 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Halty</dc:creator>
  <cp:lastModifiedBy>Gabriela McGrew</cp:lastModifiedBy>
  <cp:revision>18</cp:revision>
  <dcterms:created xsi:type="dcterms:W3CDTF">2018-01-01T17:26:35Z</dcterms:created>
  <dcterms:modified xsi:type="dcterms:W3CDTF">2018-01-16T21:03:17Z</dcterms:modified>
</cp:coreProperties>
</file>